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handoutMasterIdLst>
    <p:handoutMasterId r:id="rId6"/>
  </p:handoutMasterIdLst>
  <p:sldIdLst>
    <p:sldId id="257" r:id="rId2"/>
    <p:sldId id="260" r:id="rId3"/>
    <p:sldId id="263"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E9995E-B1A4-4780-9C66-7AB465C7BFBF}" type="datetimeFigureOut">
              <a:rPr lang="en-US" smtClean="0"/>
              <a:t>12/1/2017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F81585-B72F-430C-A017-51649A508851}" type="slidenum">
              <a:rPr lang="en-US" smtClean="0"/>
              <a:t>‹#›</a:t>
            </a:fld>
            <a:endParaRPr lang="en-US"/>
          </a:p>
        </p:txBody>
      </p:sp>
    </p:spTree>
    <p:extLst>
      <p:ext uri="{BB962C8B-B14F-4D97-AF65-F5344CB8AC3E}">
        <p14:creationId xmlns:p14="http://schemas.microsoft.com/office/powerpoint/2010/main" val="1129888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C32D1E-094F-47E6-BAA3-759A9E8905DD}" type="datetimeFigureOut">
              <a:rPr lang="en-US" smtClean="0"/>
              <a:t>12/1/2017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04D191-F2D4-4AFB-8529-6D0B5E9F3DB5}" type="slidenum">
              <a:rPr lang="en-US" smtClean="0"/>
              <a:t>‹#›</a:t>
            </a:fld>
            <a:endParaRPr lang="en-US"/>
          </a:p>
        </p:txBody>
      </p:sp>
    </p:spTree>
    <p:extLst>
      <p:ext uri="{BB962C8B-B14F-4D97-AF65-F5344CB8AC3E}">
        <p14:creationId xmlns:p14="http://schemas.microsoft.com/office/powerpoint/2010/main" val="224691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04D191-F2D4-4AFB-8529-6D0B5E9F3DB5}" type="slidenum">
              <a:rPr lang="en-US" smtClean="0"/>
              <a:t>1</a:t>
            </a:fld>
            <a:endParaRPr lang="en-US"/>
          </a:p>
        </p:txBody>
      </p:sp>
    </p:spTree>
    <p:extLst>
      <p:ext uri="{BB962C8B-B14F-4D97-AF65-F5344CB8AC3E}">
        <p14:creationId xmlns:p14="http://schemas.microsoft.com/office/powerpoint/2010/main" val="4284262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26DFD8-7CD3-44C0-82E0-8D42447F4A27}"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44532803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D96166-801F-4888-AC73-5908B780DF0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5177652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81E5EB-4631-40E3-8EAB-D21E3A2D333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10585307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864229B-507F-40DE-B8A7-B642FAC0EBF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6644094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93C6858-9FFC-41C9-A2AE-A84D185BD3FC}"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36375967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5CF55D3-E7D3-4FDE-BBB2-A935F791771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64286004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B55DC80-8515-4183-98B0-63E31CC7EB4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9402391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D15CA24-41F2-416B-94EC-3EE065DE3D3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20002327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481963-AD8D-4112-9AFE-F7392271E41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3053607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1E97FAE-A444-46E8-B802-A2FBA239CF8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9586276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4583BC-034D-4D32-8D96-46BEABB5A6E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5335752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933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mn-lt"/>
                <a:cs typeface="+mn-cs"/>
              </a:defRPr>
            </a:lvl1pPr>
          </a:lstStyle>
          <a:p>
            <a:pPr fontAlgn="base">
              <a:spcBef>
                <a:spcPct val="0"/>
              </a:spcBef>
              <a:spcAft>
                <a:spcPct val="0"/>
              </a:spcAft>
              <a:defRPr/>
            </a:pPr>
            <a:endParaRPr lang="en-US" altLang="en-US">
              <a:solidFill>
                <a:srgbClr val="000000"/>
              </a:solidFill>
            </a:endParaRPr>
          </a:p>
        </p:txBody>
      </p:sp>
      <p:sp>
        <p:nvSpPr>
          <p:cNvPr id="9933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mn-lt"/>
                <a:cs typeface="+mn-cs"/>
              </a:defRPr>
            </a:lvl1pPr>
          </a:lstStyle>
          <a:p>
            <a:pPr fontAlgn="base">
              <a:spcBef>
                <a:spcPct val="0"/>
              </a:spcBef>
              <a:spcAft>
                <a:spcPct val="0"/>
              </a:spcAft>
              <a:defRPr/>
            </a:pPr>
            <a:endParaRPr lang="en-US" altLang="en-US">
              <a:solidFill>
                <a:srgbClr val="000000"/>
              </a:solidFill>
            </a:endParaRPr>
          </a:p>
        </p:txBody>
      </p:sp>
      <p:sp>
        <p:nvSpPr>
          <p:cNvPr id="9933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atin typeface="+mn-lt"/>
                <a:cs typeface="+mn-cs"/>
              </a:defRPr>
            </a:lvl1pPr>
          </a:lstStyle>
          <a:p>
            <a:pPr fontAlgn="base">
              <a:spcBef>
                <a:spcPct val="0"/>
              </a:spcBef>
              <a:spcAft>
                <a:spcPct val="0"/>
              </a:spcAft>
              <a:defRPr/>
            </a:pPr>
            <a:fld id="{6E74AEEB-C2C5-4795-9911-17293FC4BADB}" type="slidenum">
              <a:rPr lang="en-US" altLang="en-US">
                <a:solidFill>
                  <a:srgbClr val="000000"/>
                </a:solidFill>
              </a:rPr>
              <a:pPr fontAlgn="base">
                <a:spcBef>
                  <a:spcPct val="0"/>
                </a:spcBef>
                <a:spcAft>
                  <a:spcPct val="0"/>
                </a:spcAft>
                <a:defRPr/>
              </a:pPr>
              <a:t>‹#›</a:t>
            </a:fld>
            <a:endParaRPr lang="en-US" altLang="en-US">
              <a:solidFill>
                <a:srgbClr val="000000"/>
              </a:solidFill>
            </a:endParaRPr>
          </a:p>
        </p:txBody>
      </p:sp>
    </p:spTree>
    <p:extLst>
      <p:ext uri="{BB962C8B-B14F-4D97-AF65-F5344CB8AC3E}">
        <p14:creationId xmlns:p14="http://schemas.microsoft.com/office/powerpoint/2010/main" val="936260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sz="3200" dirty="0" smtClean="0">
                <a:solidFill>
                  <a:srgbClr val="00B050"/>
                </a:solidFill>
              </a:rPr>
              <a:t>Me llamo _________ Clase  802</a:t>
            </a:r>
            <a:br>
              <a:rPr lang="en-US" sz="3200" dirty="0" smtClean="0">
                <a:solidFill>
                  <a:srgbClr val="00B050"/>
                </a:solidFill>
              </a:rPr>
            </a:br>
            <a:r>
              <a:rPr lang="en-US" sz="3200" dirty="0" smtClean="0">
                <a:solidFill>
                  <a:srgbClr val="00B050"/>
                </a:solidFill>
              </a:rPr>
              <a:t>La fecha es el 4 de </a:t>
            </a:r>
            <a:r>
              <a:rPr lang="en-US" sz="3200" dirty="0" err="1" smtClean="0">
                <a:solidFill>
                  <a:srgbClr val="00B050"/>
                </a:solidFill>
              </a:rPr>
              <a:t>diciembre</a:t>
            </a:r>
            <a:r>
              <a:rPr lang="en-US" sz="3200" dirty="0" smtClean="0">
                <a:solidFill>
                  <a:srgbClr val="00B050"/>
                </a:solidFill>
              </a:rPr>
              <a:t> del 2017</a:t>
            </a:r>
            <a:endParaRPr lang="en-US" sz="3200" dirty="0">
              <a:solidFill>
                <a:srgbClr val="00B050"/>
              </a:solidFill>
            </a:endParaRPr>
          </a:p>
        </p:txBody>
      </p:sp>
      <p:sp>
        <p:nvSpPr>
          <p:cNvPr id="3" name="Content Placeholder 2"/>
          <p:cNvSpPr>
            <a:spLocks noGrp="1"/>
          </p:cNvSpPr>
          <p:nvPr>
            <p:ph idx="1"/>
          </p:nvPr>
        </p:nvSpPr>
        <p:spPr/>
        <p:txBody>
          <a:bodyPr/>
          <a:lstStyle/>
          <a:p>
            <a:pPr marL="0" indent="0">
              <a:buNone/>
            </a:pPr>
            <a:r>
              <a:rPr lang="en-US" dirty="0" err="1" smtClean="0">
                <a:solidFill>
                  <a:srgbClr val="FF0000"/>
                </a:solidFill>
              </a:rPr>
              <a:t>Proposito</a:t>
            </a:r>
            <a:r>
              <a:rPr lang="en-US" dirty="0" smtClean="0">
                <a:solidFill>
                  <a:srgbClr val="FF0000"/>
                </a:solidFill>
              </a:rPr>
              <a:t> 29:</a:t>
            </a:r>
            <a:r>
              <a:rPr lang="en-US" dirty="0" smtClean="0"/>
              <a:t> ¿</a:t>
            </a:r>
            <a:r>
              <a:rPr lang="en-US" dirty="0" err="1" smtClean="0"/>
              <a:t>Quien</a:t>
            </a:r>
            <a:r>
              <a:rPr lang="en-US" dirty="0" smtClean="0"/>
              <a:t> le da la </a:t>
            </a:r>
            <a:r>
              <a:rPr lang="en-US" dirty="0" err="1" smtClean="0"/>
              <a:t>receta</a:t>
            </a:r>
            <a:r>
              <a:rPr lang="en-US" dirty="0" smtClean="0"/>
              <a:t> al </a:t>
            </a:r>
            <a:r>
              <a:rPr lang="en-US" dirty="0" err="1" smtClean="0"/>
              <a:t>enfermo</a:t>
            </a:r>
            <a:r>
              <a:rPr lang="en-US" dirty="0" smtClean="0"/>
              <a:t>?</a:t>
            </a:r>
          </a:p>
          <a:p>
            <a:pPr marL="0" indent="0">
              <a:buNone/>
            </a:pPr>
            <a:r>
              <a:rPr lang="en-US" i="1" dirty="0" smtClean="0">
                <a:solidFill>
                  <a:srgbClr val="7030A0"/>
                </a:solidFill>
              </a:rPr>
              <a:t>L.O:  to learn object pronouns</a:t>
            </a:r>
          </a:p>
          <a:p>
            <a:pPr marL="0" indent="0">
              <a:buNone/>
            </a:pPr>
            <a:r>
              <a:rPr lang="en-US" dirty="0" err="1" smtClean="0">
                <a:solidFill>
                  <a:srgbClr val="FF0000"/>
                </a:solidFill>
              </a:rPr>
              <a:t>Actividad</a:t>
            </a:r>
            <a:r>
              <a:rPr lang="en-US" dirty="0" smtClean="0">
                <a:solidFill>
                  <a:srgbClr val="FF0000"/>
                </a:solidFill>
              </a:rPr>
              <a:t> </a:t>
            </a:r>
            <a:r>
              <a:rPr lang="en-US" dirty="0" err="1" smtClean="0">
                <a:solidFill>
                  <a:srgbClr val="FF0000"/>
                </a:solidFill>
              </a:rPr>
              <a:t>Inicial</a:t>
            </a:r>
            <a:r>
              <a:rPr lang="en-US" dirty="0" smtClean="0">
                <a:solidFill>
                  <a:srgbClr val="FF0000"/>
                </a:solidFill>
              </a:rPr>
              <a:t>:</a:t>
            </a:r>
          </a:p>
          <a:p>
            <a:r>
              <a:rPr lang="en-US" smtClean="0">
                <a:solidFill>
                  <a:srgbClr val="FF0000"/>
                </a:solidFill>
              </a:rPr>
              <a:t> </a:t>
            </a:r>
            <a:r>
              <a:rPr lang="en-US" b="1" dirty="0" smtClean="0">
                <a:solidFill>
                  <a:srgbClr val="00B050"/>
                </a:solidFill>
              </a:rPr>
              <a:t>TOMAR </a:t>
            </a:r>
            <a:r>
              <a:rPr lang="en-US" b="1" u="sng" dirty="0" smtClean="0">
                <a:solidFill>
                  <a:srgbClr val="00B050"/>
                </a:solidFill>
              </a:rPr>
              <a:t>QUIZ 3: </a:t>
            </a:r>
            <a:r>
              <a:rPr lang="en-US" b="1" u="sng" dirty="0" err="1" smtClean="0">
                <a:solidFill>
                  <a:srgbClr val="00B050"/>
                </a:solidFill>
              </a:rPr>
              <a:t>Capitulo</a:t>
            </a:r>
            <a:r>
              <a:rPr lang="en-US" b="1" u="sng" dirty="0" smtClean="0">
                <a:solidFill>
                  <a:srgbClr val="00B050"/>
                </a:solidFill>
              </a:rPr>
              <a:t> 6</a:t>
            </a:r>
            <a:endParaRPr lang="en-US" dirty="0" smtClean="0">
              <a:solidFill>
                <a:srgbClr val="FF0000"/>
              </a:solidFill>
            </a:endParaRPr>
          </a:p>
          <a:p>
            <a:pPr>
              <a:buFont typeface="Arial" panose="020B0604020202020204" pitchFamily="34" charset="0"/>
              <a:buChar char="•"/>
            </a:pPr>
            <a:r>
              <a:rPr lang="en-US" dirty="0" smtClean="0"/>
              <a:t>TEXTBOOK:</a:t>
            </a:r>
          </a:p>
          <a:p>
            <a:pPr marL="457200" lvl="1" indent="0">
              <a:buNone/>
            </a:pPr>
            <a:r>
              <a:rPr lang="en-US" dirty="0" err="1" smtClean="0"/>
              <a:t>Completa</a:t>
            </a:r>
            <a:r>
              <a:rPr lang="en-US" dirty="0" smtClean="0"/>
              <a:t> </a:t>
            </a:r>
            <a:r>
              <a:rPr lang="en-US" u="sng" dirty="0" err="1" smtClean="0"/>
              <a:t>Ejercicio</a:t>
            </a:r>
            <a:r>
              <a:rPr lang="en-US" u="sng" dirty="0" smtClean="0"/>
              <a:t> 14</a:t>
            </a:r>
            <a:r>
              <a:rPr lang="en-US" dirty="0" smtClean="0"/>
              <a:t> p. 209</a:t>
            </a:r>
            <a:endParaRPr lang="en-US" dirty="0"/>
          </a:p>
        </p:txBody>
      </p:sp>
      <p:sp>
        <p:nvSpPr>
          <p:cNvPr id="4" name="Slide Number Placeholder 3"/>
          <p:cNvSpPr>
            <a:spLocks noGrp="1"/>
          </p:cNvSpPr>
          <p:nvPr>
            <p:ph type="sldNum" sz="quarter" idx="12"/>
          </p:nvPr>
        </p:nvSpPr>
        <p:spPr/>
        <p:txBody>
          <a:bodyPr/>
          <a:lstStyle/>
          <a:p>
            <a:pPr>
              <a:defRPr/>
            </a:pPr>
            <a:fld id="{C864229B-507F-40DE-B8A7-B642FAC0EBF6}" type="slidenum">
              <a:rPr lang="en-US" altLang="en-US" smtClean="0">
                <a:solidFill>
                  <a:srgbClr val="000000"/>
                </a:solidFill>
              </a:rPr>
              <a:pPr>
                <a:defRPr/>
              </a:pPr>
              <a:t>1</a:t>
            </a:fld>
            <a:endParaRPr lang="en-US" altLang="en-US">
              <a:solidFill>
                <a:srgbClr val="000000"/>
              </a:solidFill>
            </a:endParaRPr>
          </a:p>
        </p:txBody>
      </p:sp>
    </p:spTree>
    <p:extLst>
      <p:ext uri="{BB962C8B-B14F-4D97-AF65-F5344CB8AC3E}">
        <p14:creationId xmlns:p14="http://schemas.microsoft.com/office/powerpoint/2010/main" val="337147826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76200"/>
            <a:ext cx="8229600" cy="1143000"/>
          </a:xfrm>
        </p:spPr>
        <p:txBody>
          <a:bodyPr/>
          <a:lstStyle/>
          <a:p>
            <a:r>
              <a:rPr lang="en-US" altLang="en-US" sz="4000">
                <a:solidFill>
                  <a:srgbClr val="FF0000"/>
                </a:solidFill>
              </a:rPr>
              <a:t>Los pronombres </a:t>
            </a:r>
            <a:r>
              <a:rPr lang="en-US" altLang="en-US" sz="4000" b="1">
                <a:solidFill>
                  <a:srgbClr val="FF0000"/>
                </a:solidFill>
              </a:rPr>
              <a:t>le, les</a:t>
            </a:r>
            <a:r>
              <a:rPr lang="en-US" altLang="en-US" sz="4000">
                <a:solidFill>
                  <a:srgbClr val="FF0000"/>
                </a:solidFill>
              </a:rPr>
              <a:t/>
            </a:r>
            <a:br>
              <a:rPr lang="en-US" altLang="en-US" sz="4000">
                <a:solidFill>
                  <a:srgbClr val="FF0000"/>
                </a:solidFill>
              </a:rPr>
            </a:br>
            <a:r>
              <a:rPr lang="en-US" altLang="en-US" sz="3200">
                <a:solidFill>
                  <a:schemeClr val="accent2"/>
                </a:solidFill>
              </a:rPr>
              <a:t>(telling what happens to others)</a:t>
            </a:r>
            <a:endParaRPr lang="en-US" altLang="en-US" sz="4000">
              <a:solidFill>
                <a:srgbClr val="FF0000"/>
              </a:solidFill>
            </a:endParaRPr>
          </a:p>
        </p:txBody>
      </p:sp>
      <p:sp>
        <p:nvSpPr>
          <p:cNvPr id="9219" name="Rectangle 3"/>
          <p:cNvSpPr>
            <a:spLocks noGrp="1" noChangeArrowheads="1"/>
          </p:cNvSpPr>
          <p:nvPr>
            <p:ph type="body" idx="1"/>
          </p:nvPr>
        </p:nvSpPr>
        <p:spPr>
          <a:xfrm>
            <a:off x="152400" y="1447800"/>
            <a:ext cx="8839200" cy="5029200"/>
          </a:xfrm>
        </p:spPr>
        <p:txBody>
          <a:bodyPr/>
          <a:lstStyle/>
          <a:p>
            <a:pPr marL="609600" indent="-609600">
              <a:lnSpc>
                <a:spcPct val="80000"/>
              </a:lnSpc>
              <a:buFontTx/>
              <a:buAutoNum type="arabicPeriod"/>
            </a:pPr>
            <a:r>
              <a:rPr lang="en-US" altLang="en-US" sz="2800" b="1"/>
              <a:t>Le, </a:t>
            </a:r>
            <a:r>
              <a:rPr lang="es-ES_tradnl" altLang="en-US" sz="2800"/>
              <a:t>and </a:t>
            </a:r>
            <a:r>
              <a:rPr lang="es-ES_tradnl" altLang="en-US" sz="2800" b="1"/>
              <a:t>les</a:t>
            </a:r>
            <a:r>
              <a:rPr lang="es-ES_tradnl" altLang="en-US" sz="2800"/>
              <a:t> are indirect object pronouns. They are the indirect receivers of the action of the verb. </a:t>
            </a:r>
          </a:p>
          <a:p>
            <a:pPr marL="990600" lvl="1" indent="-533400">
              <a:lnSpc>
                <a:spcPct val="80000"/>
              </a:lnSpc>
            </a:pPr>
            <a:r>
              <a:rPr lang="es-ES_tradnl" altLang="en-US" sz="2400">
                <a:solidFill>
                  <a:srgbClr val="0000FF"/>
                </a:solidFill>
              </a:rPr>
              <a:t>El farmacéutico </a:t>
            </a:r>
            <a:r>
              <a:rPr lang="es-ES_tradnl" altLang="en-US" sz="2400" b="1">
                <a:solidFill>
                  <a:srgbClr val="0000FF"/>
                </a:solidFill>
              </a:rPr>
              <a:t>le </a:t>
            </a:r>
            <a:r>
              <a:rPr lang="es-ES_tradnl" altLang="en-US" sz="2400">
                <a:solidFill>
                  <a:srgbClr val="0000FF"/>
                </a:solidFill>
              </a:rPr>
              <a:t> despacha la receta a Pablo. </a:t>
            </a:r>
          </a:p>
          <a:p>
            <a:pPr marL="990600" lvl="1" indent="-533400">
              <a:lnSpc>
                <a:spcPct val="80000"/>
              </a:lnSpc>
            </a:pPr>
            <a:r>
              <a:rPr lang="es-ES_tradnl" altLang="en-US" sz="2400" i="1"/>
              <a:t>The pharmacist fiils Pablo’s prescription.</a:t>
            </a:r>
          </a:p>
          <a:p>
            <a:pPr marL="990600" lvl="1" indent="-533400">
              <a:lnSpc>
                <a:spcPct val="80000"/>
              </a:lnSpc>
            </a:pPr>
            <a:r>
              <a:rPr lang="es-ES_tradnl" altLang="en-US" sz="2400">
                <a:solidFill>
                  <a:srgbClr val="0000FF"/>
                </a:solidFill>
              </a:rPr>
              <a:t>El medico </a:t>
            </a:r>
            <a:r>
              <a:rPr lang="es-ES_tradnl" altLang="en-US" sz="2400" b="1">
                <a:solidFill>
                  <a:srgbClr val="0000FF"/>
                </a:solidFill>
              </a:rPr>
              <a:t>les</a:t>
            </a:r>
            <a:r>
              <a:rPr lang="es-ES_tradnl" altLang="en-US" sz="2400">
                <a:solidFill>
                  <a:srgbClr val="0000FF"/>
                </a:solidFill>
              </a:rPr>
              <a:t> habla a sus pacientes.</a:t>
            </a:r>
          </a:p>
          <a:p>
            <a:pPr marL="990600" lvl="1" indent="-533400">
              <a:lnSpc>
                <a:spcPct val="80000"/>
              </a:lnSpc>
            </a:pPr>
            <a:r>
              <a:rPr lang="es-ES_tradnl" altLang="en-US" sz="2400" i="1"/>
              <a:t>The doctor speaks to his patients</a:t>
            </a:r>
          </a:p>
          <a:p>
            <a:pPr marL="990600" lvl="1" indent="-533400">
              <a:lnSpc>
                <a:spcPct val="80000"/>
              </a:lnSpc>
            </a:pPr>
            <a:endParaRPr lang="es-ES_tradnl" altLang="en-US" sz="2400">
              <a:solidFill>
                <a:srgbClr val="008000"/>
              </a:solidFill>
            </a:endParaRPr>
          </a:p>
          <a:p>
            <a:pPr marL="609600" indent="-609600">
              <a:lnSpc>
                <a:spcPct val="80000"/>
              </a:lnSpc>
              <a:buFontTx/>
              <a:buNone/>
            </a:pPr>
            <a:r>
              <a:rPr lang="es-ES_tradnl" altLang="en-US" sz="2800">
                <a:solidFill>
                  <a:srgbClr val="CC00CC"/>
                </a:solidFill>
              </a:rPr>
              <a:t>	What does the pharmacist fill for Pablo?—</a:t>
            </a:r>
            <a:r>
              <a:rPr lang="es-ES_tradnl" altLang="en-US" sz="2800" b="1">
                <a:solidFill>
                  <a:srgbClr val="CC00CC"/>
                </a:solidFill>
              </a:rPr>
              <a:t>una receta</a:t>
            </a:r>
            <a:r>
              <a:rPr lang="es-ES_tradnl" altLang="en-US" sz="2800">
                <a:solidFill>
                  <a:srgbClr val="CC00CC"/>
                </a:solidFill>
              </a:rPr>
              <a:t>. </a:t>
            </a:r>
            <a:r>
              <a:rPr lang="es-ES_tradnl" altLang="en-US" sz="2800" b="1">
                <a:solidFill>
                  <a:srgbClr val="CC00CC"/>
                </a:solidFill>
              </a:rPr>
              <a:t>Una receta</a:t>
            </a:r>
            <a:r>
              <a:rPr lang="es-ES_tradnl" altLang="en-US" sz="2800">
                <a:solidFill>
                  <a:srgbClr val="CC00CC"/>
                </a:solidFill>
              </a:rPr>
              <a:t> is the direct object of the sentence because it is the direct reciever of the action. It tells us what was given. Pablo is the indirect object because it indicates for whom the prescription was filled.</a:t>
            </a:r>
          </a:p>
        </p:txBody>
      </p:sp>
    </p:spTree>
    <p:extLst>
      <p:ext uri="{BB962C8B-B14F-4D97-AF65-F5344CB8AC3E}">
        <p14:creationId xmlns:p14="http://schemas.microsoft.com/office/powerpoint/2010/main" val="249199415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s-ES_tradnl" dirty="0" smtClean="0"/>
              <a:t>TEXTBOOK:</a:t>
            </a:r>
          </a:p>
          <a:p>
            <a:pPr lvl="1"/>
            <a:r>
              <a:rPr lang="es-ES_tradnl" dirty="0" smtClean="0"/>
              <a:t>Completa </a:t>
            </a:r>
            <a:r>
              <a:rPr lang="es-ES_tradnl" u="sng" dirty="0" smtClean="0"/>
              <a:t>ejercicio 17</a:t>
            </a:r>
            <a:r>
              <a:rPr lang="es-ES_tradnl" dirty="0" smtClean="0"/>
              <a:t> p. 210</a:t>
            </a:r>
          </a:p>
          <a:p>
            <a:endParaRPr lang="es-ES_tradnl" dirty="0"/>
          </a:p>
          <a:p>
            <a:r>
              <a:rPr lang="es-ES_tradnl" dirty="0" smtClean="0"/>
              <a:t>WORKBOOK:</a:t>
            </a:r>
            <a:endParaRPr lang="es-ES_tradnl" dirty="0"/>
          </a:p>
          <a:p>
            <a:pPr lvl="1"/>
            <a:r>
              <a:rPr lang="es-ES_tradnl" dirty="0" smtClean="0"/>
              <a:t>Completa p. 6.12</a:t>
            </a:r>
          </a:p>
        </p:txBody>
      </p:sp>
      <p:sp>
        <p:nvSpPr>
          <p:cNvPr id="4" name="Slide Number Placeholder 3"/>
          <p:cNvSpPr>
            <a:spLocks noGrp="1"/>
          </p:cNvSpPr>
          <p:nvPr>
            <p:ph type="sldNum" sz="quarter" idx="12"/>
          </p:nvPr>
        </p:nvSpPr>
        <p:spPr/>
        <p:txBody>
          <a:bodyPr/>
          <a:lstStyle/>
          <a:p>
            <a:pPr>
              <a:defRPr/>
            </a:pPr>
            <a:fld id="{C864229B-507F-40DE-B8A7-B642FAC0EBF6}" type="slidenum">
              <a:rPr lang="en-US" altLang="en-US" smtClean="0">
                <a:solidFill>
                  <a:srgbClr val="000000"/>
                </a:solidFill>
              </a:rPr>
              <a:pPr>
                <a:defRPr/>
              </a:pPr>
              <a:t>3</a:t>
            </a:fld>
            <a:endParaRPr lang="en-US" altLang="en-US">
              <a:solidFill>
                <a:srgbClr val="000000"/>
              </a:solidFill>
            </a:endParaRPr>
          </a:p>
        </p:txBody>
      </p:sp>
      <p:sp>
        <p:nvSpPr>
          <p:cNvPr id="5" name="Title 1"/>
          <p:cNvSpPr txBox="1">
            <a:spLocks/>
          </p:cNvSpPr>
          <p:nvPr/>
        </p:nvSpPr>
        <p:spPr bwMode="auto">
          <a:xfrm>
            <a:off x="467032" y="29497"/>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es-ES_tradnl" kern="0" dirty="0" smtClean="0">
                <a:solidFill>
                  <a:srgbClr val="FF0000"/>
                </a:solidFill>
              </a:rPr>
              <a:t>Tarea # 29</a:t>
            </a:r>
            <a:endParaRPr lang="en-US" kern="0" dirty="0">
              <a:solidFill>
                <a:srgbClr val="FF0000"/>
              </a:solidFill>
            </a:endParaRPr>
          </a:p>
        </p:txBody>
      </p:sp>
    </p:spTree>
    <p:extLst>
      <p:ext uri="{BB962C8B-B14F-4D97-AF65-F5344CB8AC3E}">
        <p14:creationId xmlns:p14="http://schemas.microsoft.com/office/powerpoint/2010/main" val="312213829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4286</TotalTime>
  <Words>116</Words>
  <Application>Microsoft Office PowerPoint</Application>
  <PresentationFormat>On-screen Show (4:3)</PresentationFormat>
  <Paragraphs>24</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Me llamo _________ Clase  802 La fecha es el 4 de diciembre del 2017</vt:lpstr>
      <vt:lpstr>Los pronombres le, les (telling what happens to others)</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23 de marzo del 2015</dc:title>
  <dc:creator>Helen Zumaeta</dc:creator>
  <cp:lastModifiedBy>Helen Zumaeta</cp:lastModifiedBy>
  <cp:revision>20</cp:revision>
  <cp:lastPrinted>2016-06-01T21:17:16Z</cp:lastPrinted>
  <dcterms:created xsi:type="dcterms:W3CDTF">2015-03-23T21:18:13Z</dcterms:created>
  <dcterms:modified xsi:type="dcterms:W3CDTF">2017-12-04T16:43:43Z</dcterms:modified>
</cp:coreProperties>
</file>